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81" r:id="rId2"/>
    <p:sldId id="257" r:id="rId3"/>
    <p:sldId id="306" r:id="rId4"/>
    <p:sldId id="307" r:id="rId5"/>
    <p:sldId id="311" r:id="rId6"/>
    <p:sldId id="289" r:id="rId7"/>
    <p:sldId id="318" r:id="rId8"/>
    <p:sldId id="308" r:id="rId9"/>
    <p:sldId id="312" r:id="rId10"/>
    <p:sldId id="313" r:id="rId11"/>
    <p:sldId id="314" r:id="rId12"/>
    <p:sldId id="317" r:id="rId13"/>
    <p:sldId id="315" r:id="rId14"/>
    <p:sldId id="319" r:id="rId15"/>
    <p:sldId id="302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295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113">
          <p15:clr>
            <a:srgbClr val="A4A3A4"/>
          </p15:clr>
        </p15:guide>
        <p15:guide id="5" pos="2880">
          <p15:clr>
            <a:srgbClr val="A4A3A4"/>
          </p15:clr>
        </p15:guide>
        <p15:guide id="6" pos="29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23F"/>
    <a:srgbClr val="1C72DB"/>
    <a:srgbClr val="EEF2F5"/>
    <a:srgbClr val="304371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81" y="82"/>
      </p:cViewPr>
      <p:guideLst>
        <p:guide orient="horz" pos="3094"/>
        <p:guide pos="295"/>
        <p:guide orient="horz" pos="123"/>
        <p:guide pos="113"/>
        <p:guide pos="2880"/>
        <p:guide pos="29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2022/12/30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186057" y="116187"/>
            <a:ext cx="763901" cy="645266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18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186057" y="116187"/>
            <a:ext cx="763901" cy="645266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18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77940" y="1489843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847731" y="1489066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412836" y="3146416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3" name="矩形 32"/>
          <p:cNvSpPr/>
          <p:nvPr userDrawn="1"/>
        </p:nvSpPr>
        <p:spPr>
          <a:xfrm>
            <a:off x="5847731" y="3146415"/>
            <a:ext cx="2332079" cy="15153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3405959" y="1489066"/>
            <a:ext cx="2332079" cy="151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75098" y="3146414"/>
            <a:ext cx="2332079" cy="15153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D669989D-4831-4E99-B76E-9A53CB0F3A88}" type="datetimeFigureOut">
              <a:rPr lang="zh-CN" altLang="en-US" smtClean="0"/>
              <a:t>2022/12/30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2402169" y="2860695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太空机械臂结果展示</a:t>
            </a:r>
          </a:p>
        </p:txBody>
      </p:sp>
      <p:sp>
        <p:nvSpPr>
          <p:cNvPr id="52" name="矩形 51"/>
          <p:cNvSpPr/>
          <p:nvPr/>
        </p:nvSpPr>
        <p:spPr>
          <a:xfrm>
            <a:off x="3594269" y="4011734"/>
            <a:ext cx="217236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报告小组：第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070138" y="3937149"/>
            <a:ext cx="1220626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45023" y="1276668"/>
            <a:ext cx="1445741" cy="1445741"/>
            <a:chOff x="3963053" y="796069"/>
            <a:chExt cx="1445741" cy="1445741"/>
          </a:xfrm>
        </p:grpSpPr>
        <p:sp>
          <p:nvSpPr>
            <p:cNvPr id="37" name="椭圆 36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9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0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1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163726" y="168208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87582" y="978432"/>
            <a:ext cx="8568834" cy="3910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4" name="矩形 113"/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/>
          <p:cNvSpPr/>
          <p:nvPr/>
        </p:nvSpPr>
        <p:spPr>
          <a:xfrm>
            <a:off x="4001171" y="47763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B1970882-2B89-2EA4-063B-E059CB13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93" y="1086199"/>
            <a:ext cx="5584681" cy="2666633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A5898A7E-91CE-5361-FC77-713DF350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92" y="3764708"/>
            <a:ext cx="3165832" cy="9771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87582" y="1072649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4" name="矩形 113"/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/>
          <p:cNvSpPr/>
          <p:nvPr/>
        </p:nvSpPr>
        <p:spPr>
          <a:xfrm>
            <a:off x="4001171" y="47763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B253BE15-1477-5486-3C65-58A2CE49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92" y="1598490"/>
            <a:ext cx="6618968" cy="17845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87582" y="1072649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4" name="矩形 113"/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/>
          <p:cNvSpPr/>
          <p:nvPr/>
        </p:nvSpPr>
        <p:spPr>
          <a:xfrm>
            <a:off x="4001171" y="47763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E491E54F-785D-F8FA-F65F-30848E4F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66" y="1294089"/>
            <a:ext cx="5870993" cy="30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25" name="矩形 124"/>
          <p:cNvSpPr/>
          <p:nvPr/>
        </p:nvSpPr>
        <p:spPr bwMode="auto">
          <a:xfrm>
            <a:off x="3210089" y="108306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第四部分：代码实现细节</a:t>
            </a:r>
          </a:p>
        </p:txBody>
      </p:sp>
      <p:sp>
        <p:nvSpPr>
          <p:cNvPr id="126" name="矩形 125"/>
          <p:cNvSpPr/>
          <p:nvPr/>
        </p:nvSpPr>
        <p:spPr>
          <a:xfrm>
            <a:off x="4014794" y="477638"/>
            <a:ext cx="11144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The detail of code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A82245-3E4E-E693-314E-6F7DA2C8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506071"/>
            <a:ext cx="5116759" cy="27471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A7E838E-5438-0CDF-9B1F-96802789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08" y="995717"/>
            <a:ext cx="2013287" cy="19345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6DA91A-2C09-C9F1-B043-0E5AB8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10" y="3030609"/>
            <a:ext cx="2068437" cy="19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6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4">
            <a:extLst>
              <a:ext uri="{FF2B5EF4-FFF2-40B4-BE49-F238E27FC236}">
                <a16:creationId xmlns:a16="http://schemas.microsoft.com/office/drawing/2014/main" id="{DBE14540-8D82-B51E-F94C-F47AF270CD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58A3277D-9338-B729-BA62-27E6AB68AD5D}"/>
                </a:ext>
              </a:extLst>
            </p:cNvPr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Freeform 76">
              <a:extLst>
                <a:ext uri="{FF2B5EF4-FFF2-40B4-BE49-F238E27FC236}">
                  <a16:creationId xmlns:a16="http://schemas.microsoft.com/office/drawing/2014/main" id="{AAAA3D4F-BB0C-AB49-815E-7A3656977C4F}"/>
                </a:ext>
              </a:extLst>
            </p:cNvPr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7">
              <a:extLst>
                <a:ext uri="{FF2B5EF4-FFF2-40B4-BE49-F238E27FC236}">
                  <a16:creationId xmlns:a16="http://schemas.microsoft.com/office/drawing/2014/main" id="{9A40856E-4705-A977-91AA-AA18010203FE}"/>
                </a:ext>
              </a:extLst>
            </p:cNvPr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7BFC9A3B-2892-6FB6-97FB-05A102C51CDE}"/>
                </a:ext>
              </a:extLst>
            </p:cNvPr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1B5AF798-5AB9-F085-22AF-BA9FDE1E609F}"/>
                </a:ext>
              </a:extLst>
            </p:cNvPr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80">
              <a:extLst>
                <a:ext uri="{FF2B5EF4-FFF2-40B4-BE49-F238E27FC236}">
                  <a16:creationId xmlns:a16="http://schemas.microsoft.com/office/drawing/2014/main" id="{1AFD2D53-243C-824A-923D-2432CDD2F0EF}"/>
                </a:ext>
              </a:extLst>
            </p:cNvPr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81">
              <a:extLst>
                <a:ext uri="{FF2B5EF4-FFF2-40B4-BE49-F238E27FC236}">
                  <a16:creationId xmlns:a16="http://schemas.microsoft.com/office/drawing/2014/main" id="{165DA367-844E-36F4-26C4-86BF8AE620F1}"/>
                </a:ext>
              </a:extLst>
            </p:cNvPr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82">
              <a:extLst>
                <a:ext uri="{FF2B5EF4-FFF2-40B4-BE49-F238E27FC236}">
                  <a16:creationId xmlns:a16="http://schemas.microsoft.com/office/drawing/2014/main" id="{806BB7A6-E53D-1849-94C0-3FAAB2DB3781}"/>
                </a:ext>
              </a:extLst>
            </p:cNvPr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8F50EA5A-5852-4D7A-178E-AA9106487E99}"/>
                </a:ext>
              </a:extLst>
            </p:cNvPr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7B6D7FA1-7386-997B-7006-DEF5576C0E79}"/>
                </a:ext>
              </a:extLst>
            </p:cNvPr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5952B89E-535F-D652-F13E-52100A23A625}"/>
                </a:ext>
              </a:extLst>
            </p:cNvPr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B2FF71F9-FF92-B0B8-6988-44A6434C46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7AE610A8-5FC6-19F9-6710-3A55CBD6AF7D}"/>
                </a:ext>
              </a:extLst>
            </p:cNvPr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C0B4E2A-89A9-3AE6-541C-134BE08F2605}"/>
                </a:ext>
              </a:extLst>
            </p:cNvPr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51870F0-7666-F908-DD3A-F9A2FDD05BC5}"/>
                </a:ext>
              </a:extLst>
            </p:cNvPr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BF4024F3-EE34-1349-4782-55D7BF1889BE}"/>
                </a:ext>
              </a:extLst>
            </p:cNvPr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9FCD6A3C-57B9-F23D-68E0-7FB87F955A5F}"/>
                </a:ext>
              </a:extLst>
            </p:cNvPr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B21FD317-E6B0-CFD0-6445-972D48C128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4D277292-54E9-53E5-4DB9-005342144378}"/>
                </a:ext>
              </a:extLst>
            </p:cNvPr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94">
              <a:extLst>
                <a:ext uri="{FF2B5EF4-FFF2-40B4-BE49-F238E27FC236}">
                  <a16:creationId xmlns:a16="http://schemas.microsoft.com/office/drawing/2014/main" id="{B4591AF2-B9B8-88D6-DF9C-6181C007ED36}"/>
                </a:ext>
              </a:extLst>
            </p:cNvPr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D95D613A-95CC-40C0-C110-01D66F94BEEE}"/>
                </a:ext>
              </a:extLst>
            </p:cNvPr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D90CE463-1787-CC75-DF9C-7A0E4CBED54E}"/>
                </a:ext>
              </a:extLst>
            </p:cNvPr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2393C356-B3BC-893E-A5E5-A217B4C1EE3B}"/>
                </a:ext>
              </a:extLst>
            </p:cNvPr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A8EA2DDF-A089-E30E-11E5-5F625A1489C7}"/>
                </a:ext>
              </a:extLst>
            </p:cNvPr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DD01561D-DCB1-6077-C589-D6DC7F94E84D}"/>
                </a:ext>
              </a:extLst>
            </p:cNvPr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1A9769E9-FA90-2DF8-9D53-C7EA41348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101">
              <a:extLst>
                <a:ext uri="{FF2B5EF4-FFF2-40B4-BE49-F238E27FC236}">
                  <a16:creationId xmlns:a16="http://schemas.microsoft.com/office/drawing/2014/main" id="{06EE936C-0EF3-345A-0528-DEA1BA8BD39C}"/>
                </a:ext>
              </a:extLst>
            </p:cNvPr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102">
              <a:extLst>
                <a:ext uri="{FF2B5EF4-FFF2-40B4-BE49-F238E27FC236}">
                  <a16:creationId xmlns:a16="http://schemas.microsoft.com/office/drawing/2014/main" id="{E8EBDE1E-18FF-A48E-2534-7DBA859AC5F8}"/>
                </a:ext>
              </a:extLst>
            </p:cNvPr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103">
              <a:extLst>
                <a:ext uri="{FF2B5EF4-FFF2-40B4-BE49-F238E27FC236}">
                  <a16:creationId xmlns:a16="http://schemas.microsoft.com/office/drawing/2014/main" id="{A3D26D9B-6BB0-DA22-9B98-82D49EB68327}"/>
                </a:ext>
              </a:extLst>
            </p:cNvPr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104">
              <a:extLst>
                <a:ext uri="{FF2B5EF4-FFF2-40B4-BE49-F238E27FC236}">
                  <a16:creationId xmlns:a16="http://schemas.microsoft.com/office/drawing/2014/main" id="{E77C930B-F850-83EC-A082-E692144810B9}"/>
                </a:ext>
              </a:extLst>
            </p:cNvPr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A4A86CA5-2288-ED1F-34E2-17050F2425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48CC8A36-2C2C-AD69-8901-A572F3467FC8}"/>
                </a:ext>
              </a:extLst>
            </p:cNvPr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107">
              <a:extLst>
                <a:ext uri="{FF2B5EF4-FFF2-40B4-BE49-F238E27FC236}">
                  <a16:creationId xmlns:a16="http://schemas.microsoft.com/office/drawing/2014/main" id="{3FDBBC55-6CF0-D005-B88E-BC7127D5D2BC}"/>
                </a:ext>
              </a:extLst>
            </p:cNvPr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108">
              <a:extLst>
                <a:ext uri="{FF2B5EF4-FFF2-40B4-BE49-F238E27FC236}">
                  <a16:creationId xmlns:a16="http://schemas.microsoft.com/office/drawing/2014/main" id="{249F0B5D-3E31-8005-2EB7-422BE1B25CD4}"/>
                </a:ext>
              </a:extLst>
            </p:cNvPr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109">
              <a:extLst>
                <a:ext uri="{FF2B5EF4-FFF2-40B4-BE49-F238E27FC236}">
                  <a16:creationId xmlns:a16="http://schemas.microsoft.com/office/drawing/2014/main" id="{8EB0D7F4-28A1-6172-B9E3-23148BCD2895}"/>
                </a:ext>
              </a:extLst>
            </p:cNvPr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0880B789-2BF4-756C-B6F7-11FDC069B444}"/>
                </a:ext>
              </a:extLst>
            </p:cNvPr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111">
              <a:extLst>
                <a:ext uri="{FF2B5EF4-FFF2-40B4-BE49-F238E27FC236}">
                  <a16:creationId xmlns:a16="http://schemas.microsoft.com/office/drawing/2014/main" id="{11D0CB1E-73CF-13A5-0F94-20AFBF5BE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12">
              <a:extLst>
                <a:ext uri="{FF2B5EF4-FFF2-40B4-BE49-F238E27FC236}">
                  <a16:creationId xmlns:a16="http://schemas.microsoft.com/office/drawing/2014/main" id="{0CEF26F6-1209-82E3-2E68-8BE3C2CF5280}"/>
                </a:ext>
              </a:extLst>
            </p:cNvPr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13">
              <a:extLst>
                <a:ext uri="{FF2B5EF4-FFF2-40B4-BE49-F238E27FC236}">
                  <a16:creationId xmlns:a16="http://schemas.microsoft.com/office/drawing/2014/main" id="{B55DEC9B-FB71-545C-7C28-92D909CFF467}"/>
                </a:ext>
              </a:extLst>
            </p:cNvPr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14">
              <a:extLst>
                <a:ext uri="{FF2B5EF4-FFF2-40B4-BE49-F238E27FC236}">
                  <a16:creationId xmlns:a16="http://schemas.microsoft.com/office/drawing/2014/main" id="{487A7601-1DC4-DAD3-03AC-AD49B3DF0A48}"/>
                </a:ext>
              </a:extLst>
            </p:cNvPr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15">
              <a:extLst>
                <a:ext uri="{FF2B5EF4-FFF2-40B4-BE49-F238E27FC236}">
                  <a16:creationId xmlns:a16="http://schemas.microsoft.com/office/drawing/2014/main" id="{AFB5D2E6-16D5-EB5B-C599-06D9383133DF}"/>
                </a:ext>
              </a:extLst>
            </p:cNvPr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16">
              <a:extLst>
                <a:ext uri="{FF2B5EF4-FFF2-40B4-BE49-F238E27FC236}">
                  <a16:creationId xmlns:a16="http://schemas.microsoft.com/office/drawing/2014/main" id="{16AFAB44-7F86-AF1C-71DD-6757E2484EE4}"/>
                </a:ext>
              </a:extLst>
            </p:cNvPr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051DED29-D82C-EE2F-A139-ACD74914932F}"/>
                </a:ext>
              </a:extLst>
            </p:cNvPr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1D7FC9C2-3A43-C27B-5668-BEB83823D223}"/>
                </a:ext>
              </a:extLst>
            </p:cNvPr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84E7191C-0936-07BB-B27E-B3CC01B390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20">
              <a:extLst>
                <a:ext uri="{FF2B5EF4-FFF2-40B4-BE49-F238E27FC236}">
                  <a16:creationId xmlns:a16="http://schemas.microsoft.com/office/drawing/2014/main" id="{D0A7E64E-14BA-8AA6-577B-2E804BCB7491}"/>
                </a:ext>
              </a:extLst>
            </p:cNvPr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21">
              <a:extLst>
                <a:ext uri="{FF2B5EF4-FFF2-40B4-BE49-F238E27FC236}">
                  <a16:creationId xmlns:a16="http://schemas.microsoft.com/office/drawing/2014/main" id="{DB6BF130-688E-E6FC-9CC0-7A589B9F3C80}"/>
                </a:ext>
              </a:extLst>
            </p:cNvPr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22">
              <a:extLst>
                <a:ext uri="{FF2B5EF4-FFF2-40B4-BE49-F238E27FC236}">
                  <a16:creationId xmlns:a16="http://schemas.microsoft.com/office/drawing/2014/main" id="{FC9C878E-6B34-EC60-198C-51E6150CF17C}"/>
                </a:ext>
              </a:extLst>
            </p:cNvPr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23">
              <a:extLst>
                <a:ext uri="{FF2B5EF4-FFF2-40B4-BE49-F238E27FC236}">
                  <a16:creationId xmlns:a16="http://schemas.microsoft.com/office/drawing/2014/main" id="{124FE86D-F689-955F-926B-C7EA040F773E}"/>
                </a:ext>
              </a:extLst>
            </p:cNvPr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24">
              <a:extLst>
                <a:ext uri="{FF2B5EF4-FFF2-40B4-BE49-F238E27FC236}">
                  <a16:creationId xmlns:a16="http://schemas.microsoft.com/office/drawing/2014/main" id="{D230BFB3-62CD-A8F8-7D0A-5AE99B1AA104}"/>
                </a:ext>
              </a:extLst>
            </p:cNvPr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39E3B3C1-7745-B33D-7675-27117A4D72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8F1E6228-69C0-33FB-3ED5-02C226D0F306}"/>
                </a:ext>
              </a:extLst>
            </p:cNvPr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99E8BFAA-ED1A-13FA-1B2D-A2C6467E2AD7}"/>
                </a:ext>
              </a:extLst>
            </p:cNvPr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428F4484-2540-F556-3493-010D4F516A36}"/>
                </a:ext>
              </a:extLst>
            </p:cNvPr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40881CA7-07D8-02EA-4E2D-A9C3E92DBF5D}"/>
                </a:ext>
              </a:extLst>
            </p:cNvPr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E19BC49D-9463-4BA7-A976-90712DEE116C}"/>
                </a:ext>
              </a:extLst>
            </p:cNvPr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CA576E04-8259-AC82-B1A3-8AB9A20D19BE}"/>
                </a:ext>
              </a:extLst>
            </p:cNvPr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B679B007-1295-7B5B-764D-ADED1AEE5DAC}"/>
                </a:ext>
              </a:extLst>
            </p:cNvPr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A20B143E-ECC8-2A62-7C56-7ED2E38B47E1}"/>
                </a:ext>
              </a:extLst>
            </p:cNvPr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61330DC8-DFF3-9749-EA60-3AF7DB37F518}"/>
                </a:ext>
              </a:extLst>
            </p:cNvPr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2C5888A7-4E53-B365-6603-8EE036730E6B}"/>
                </a:ext>
              </a:extLst>
            </p:cNvPr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F96BA8AE-A36E-62DC-AA79-497B972FE393}"/>
                </a:ext>
              </a:extLst>
            </p:cNvPr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C74B6111-8472-7FC0-D652-A9D2C9F66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CEC2E519-52B7-CB31-D01B-91DEA89D2AA8}"/>
                </a:ext>
              </a:extLst>
            </p:cNvPr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A442C5C8-CB78-3E62-95CC-6D2B4DF79F25}"/>
                </a:ext>
              </a:extLst>
            </p:cNvPr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A3EB9C8E-4E76-43EC-B09E-EBCE44A13EB8}"/>
                </a:ext>
              </a:extLst>
            </p:cNvPr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E1BF595C-7657-A3EE-2BA9-4EC110FE74E4}"/>
                </a:ext>
              </a:extLst>
            </p:cNvPr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F9F12528-74F8-0551-D3F9-E742F2B587CE}"/>
              </a:ext>
            </a:extLst>
          </p:cNvPr>
          <p:cNvSpPr/>
          <p:nvPr/>
        </p:nvSpPr>
        <p:spPr bwMode="auto">
          <a:xfrm>
            <a:off x="4018001" y="10830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效果展示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D07A817-DE24-F62C-F783-B73863CD627E}"/>
              </a:ext>
            </a:extLst>
          </p:cNvPr>
          <p:cNvSpPr/>
          <p:nvPr/>
        </p:nvSpPr>
        <p:spPr>
          <a:xfrm>
            <a:off x="4112575" y="477638"/>
            <a:ext cx="9188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Result Display</a:t>
            </a:r>
          </a:p>
        </p:txBody>
      </p:sp>
      <p:pic>
        <p:nvPicPr>
          <p:cNvPr id="72" name="final">
            <a:hlinkClick r:id="" action="ppaction://media"/>
            <a:extLst>
              <a:ext uri="{FF2B5EF4-FFF2-40B4-BE49-F238E27FC236}">
                <a16:creationId xmlns:a16="http://schemas.microsoft.com/office/drawing/2014/main" id="{3793B6A1-41C8-18C6-4225-D649FE2B3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226" y="913311"/>
            <a:ext cx="8027539" cy="41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9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2633005" y="2860695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感谢各位批评指正</a:t>
            </a:r>
          </a:p>
        </p:txBody>
      </p:sp>
      <p:sp>
        <p:nvSpPr>
          <p:cNvPr id="46" name="矩形 45"/>
          <p:cNvSpPr/>
          <p:nvPr/>
        </p:nvSpPr>
        <p:spPr>
          <a:xfrm>
            <a:off x="2253219" y="3485952"/>
            <a:ext cx="4637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200" spc="600" dirty="0">
                <a:solidFill>
                  <a:srgbClr val="29323F"/>
                </a:solidFill>
                <a:latin typeface="微软雅黑" panose="020B0503020204020204" pitchFamily="34" charset="-122"/>
              </a:rPr>
              <a:t>THANK YOU FOR WATCHING</a:t>
            </a:r>
          </a:p>
        </p:txBody>
      </p:sp>
      <p:sp>
        <p:nvSpPr>
          <p:cNvPr id="52" name="矩形 51"/>
          <p:cNvSpPr/>
          <p:nvPr/>
        </p:nvSpPr>
        <p:spPr>
          <a:xfrm>
            <a:off x="3481711" y="4185286"/>
            <a:ext cx="217236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报告小组：第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437266" y="3856466"/>
            <a:ext cx="261257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45023" y="1276668"/>
            <a:ext cx="1445741" cy="1445741"/>
            <a:chOff x="3963053" y="796069"/>
            <a:chExt cx="1445741" cy="1445741"/>
          </a:xfrm>
        </p:grpSpPr>
        <p:sp>
          <p:nvSpPr>
            <p:cNvPr id="37" name="椭圆 36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9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0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1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1273178" y="463601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4136" y="85664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84366" y="254353"/>
            <a:ext cx="409303" cy="409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305917" y="211013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平面移动的几何关系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1023562" y="350033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逆运动学</a:t>
            </a:r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5305917" y="350753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代码实现细节</a:t>
            </a:r>
          </a:p>
        </p:txBody>
      </p:sp>
      <p:sp>
        <p:nvSpPr>
          <p:cNvPr id="24" name="矩形 23"/>
          <p:cNvSpPr/>
          <p:nvPr/>
        </p:nvSpPr>
        <p:spPr>
          <a:xfrm>
            <a:off x="1039671" y="2425402"/>
            <a:ext cx="20730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Model structure and parameters</a:t>
            </a:r>
          </a:p>
        </p:txBody>
      </p:sp>
      <p:sp>
        <p:nvSpPr>
          <p:cNvPr id="25" name="矩形 24"/>
          <p:cNvSpPr/>
          <p:nvPr/>
        </p:nvSpPr>
        <p:spPr>
          <a:xfrm>
            <a:off x="5305917" y="2449003"/>
            <a:ext cx="24432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Geometric relation of plane movement</a:t>
            </a:r>
          </a:p>
        </p:txBody>
      </p:sp>
      <p:sp>
        <p:nvSpPr>
          <p:cNvPr id="26" name="矩形 25"/>
          <p:cNvSpPr/>
          <p:nvPr/>
        </p:nvSpPr>
        <p:spPr>
          <a:xfrm>
            <a:off x="1044211" y="3876862"/>
            <a:ext cx="1266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sp>
        <p:nvSpPr>
          <p:cNvPr id="27" name="矩形 26"/>
          <p:cNvSpPr/>
          <p:nvPr/>
        </p:nvSpPr>
        <p:spPr>
          <a:xfrm>
            <a:off x="5305917" y="3846395"/>
            <a:ext cx="12025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the detail of code</a:t>
            </a:r>
          </a:p>
        </p:txBody>
      </p:sp>
      <p:sp>
        <p:nvSpPr>
          <p:cNvPr id="29" name="椭圆 28"/>
          <p:cNvSpPr/>
          <p:nvPr/>
        </p:nvSpPr>
        <p:spPr>
          <a:xfrm>
            <a:off x="461818" y="210907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865045" y="2172754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61818" y="3533356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873209" y="3570146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4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5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1039671" y="2071303"/>
            <a:ext cx="24032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模型搭建与</a:t>
            </a:r>
            <a:r>
              <a:rPr lang="en-US" altLang="zh-CN" sz="1800" b="1" dirty="0">
                <a:solidFill>
                  <a:schemeClr val="accent2"/>
                </a:solidFill>
                <a:latin typeface="+mj-ea"/>
                <a:ea typeface="+mj-ea"/>
              </a:rPr>
              <a:t>DH</a:t>
            </a: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参数表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4673" y="108306"/>
            <a:ext cx="2954655" cy="584776"/>
            <a:chOff x="236106" y="205901"/>
            <a:chExt cx="2954655" cy="584776"/>
          </a:xfrm>
        </p:grpSpPr>
        <p:sp>
          <p:nvSpPr>
            <p:cNvPr id="4" name="矩形 3"/>
            <p:cNvSpPr/>
            <p:nvPr/>
          </p:nvSpPr>
          <p:spPr bwMode="auto">
            <a:xfrm>
              <a:off x="236106" y="205901"/>
              <a:ext cx="2954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第一部分：模型结构与参数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84332" y="575233"/>
              <a:ext cx="18582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Model structure and parameters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72496" y="1122829"/>
            <a:ext cx="8756001" cy="3799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9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1277858"/>
            <a:ext cx="3707192" cy="32347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10" y="1328411"/>
            <a:ext cx="3293354" cy="32268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4673" y="108306"/>
            <a:ext cx="2954655" cy="584776"/>
            <a:chOff x="236106" y="205901"/>
            <a:chExt cx="2954655" cy="584776"/>
          </a:xfrm>
        </p:grpSpPr>
        <p:sp>
          <p:nvSpPr>
            <p:cNvPr id="4" name="矩形 3"/>
            <p:cNvSpPr/>
            <p:nvPr/>
          </p:nvSpPr>
          <p:spPr bwMode="auto">
            <a:xfrm>
              <a:off x="236106" y="205901"/>
              <a:ext cx="2954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第一部分：模型结构与参数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84332" y="575233"/>
              <a:ext cx="18582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Model structure and parameters</a:t>
              </a:r>
            </a:p>
          </p:txBody>
        </p:sp>
      </p:grpSp>
      <p:grpSp>
        <p:nvGrpSpPr>
          <p:cNvPr id="9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231"/>
            <a:ext cx="9144000" cy="44304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7019" y="1128713"/>
            <a:ext cx="8949959" cy="3842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9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 bwMode="auto">
          <a:xfrm>
            <a:off x="173040" y="1245188"/>
            <a:ext cx="9108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DH</a:t>
            </a: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  <a:endParaRPr lang="en-US" altLang="zh-CN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3" y="1902495"/>
            <a:ext cx="2989860" cy="25512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3094673" y="108306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第一部分：模型结构与参数</a:t>
            </a:r>
          </a:p>
        </p:txBody>
      </p:sp>
      <p:sp>
        <p:nvSpPr>
          <p:cNvPr id="17" name="矩形 16"/>
          <p:cNvSpPr/>
          <p:nvPr/>
        </p:nvSpPr>
        <p:spPr>
          <a:xfrm>
            <a:off x="3642899" y="477638"/>
            <a:ext cx="1858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Model structure and parameters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11" y="1747665"/>
            <a:ext cx="3458058" cy="24768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4310" y="1583742"/>
            <a:ext cx="2293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短臂为</a:t>
            </a:r>
            <a:r>
              <a:rPr lang="en-US" altLang="zh-CN" sz="1100" dirty="0"/>
              <a:t>50mm,</a:t>
            </a:r>
            <a:r>
              <a:rPr lang="zh-CN" altLang="en-US" sz="1100" dirty="0"/>
              <a:t>长臂为</a:t>
            </a:r>
            <a:r>
              <a:rPr lang="en-US" altLang="zh-CN" sz="1100" dirty="0"/>
              <a:t>500mm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63847" y="108306"/>
            <a:ext cx="3416320" cy="577787"/>
            <a:chOff x="5280" y="205901"/>
            <a:chExt cx="3416320" cy="577787"/>
          </a:xfrm>
        </p:grpSpPr>
        <p:sp>
          <p:nvSpPr>
            <p:cNvPr id="4" name="矩形 3"/>
            <p:cNvSpPr/>
            <p:nvPr/>
          </p:nvSpPr>
          <p:spPr bwMode="auto">
            <a:xfrm>
              <a:off x="5280" y="205901"/>
              <a:ext cx="341632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第二部分：平面移动的几何关系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17131" y="568244"/>
              <a:ext cx="219002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Geometric relation of plane movement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97020" y="1033708"/>
            <a:ext cx="8949959" cy="36391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3266" y="115873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机械臂在水平面的运动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4543" y="1625253"/>
            <a:ext cx="20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4"/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DDB0A84-7B42-88FF-A7BD-81889778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43" y="1947758"/>
            <a:ext cx="2499577" cy="2392887"/>
          </a:xfrm>
          <a:prstGeom prst="rect">
            <a:avLst/>
          </a:prstGeom>
        </p:spPr>
      </p:pic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607EB99C-F95B-AEA3-3B69-B9E430A3EC21}"/>
              </a:ext>
            </a:extLst>
          </p:cNvPr>
          <p:cNvCxnSpPr>
            <a:cxnSpLocks/>
          </p:cNvCxnSpPr>
          <p:nvPr/>
        </p:nvCxnSpPr>
        <p:spPr>
          <a:xfrm>
            <a:off x="1586753" y="2101118"/>
            <a:ext cx="121019" cy="205402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92905C4-AB62-0FEF-4C45-5A0893751F39}"/>
              </a:ext>
            </a:extLst>
          </p:cNvPr>
          <p:cNvGrpSpPr/>
          <p:nvPr/>
        </p:nvGrpSpPr>
        <p:grpSpPr>
          <a:xfrm>
            <a:off x="7031951" y="1649228"/>
            <a:ext cx="1847374" cy="2028961"/>
            <a:chOff x="3343474" y="1236224"/>
            <a:chExt cx="1847374" cy="2028961"/>
          </a:xfrm>
        </p:grpSpPr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CAAE33F6-269E-0882-93A1-28C250FDF638}"/>
                </a:ext>
              </a:extLst>
            </p:cNvPr>
            <p:cNvCxnSpPr>
              <a:cxnSpLocks/>
            </p:cNvCxnSpPr>
            <p:nvPr/>
          </p:nvCxnSpPr>
          <p:spPr>
            <a:xfrm>
              <a:off x="4054839" y="1236689"/>
              <a:ext cx="24247" cy="20284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B486594D-46E8-32E8-1484-899F28AE28DA}"/>
                </a:ext>
              </a:extLst>
            </p:cNvPr>
            <p:cNvGrpSpPr/>
            <p:nvPr/>
          </p:nvGrpSpPr>
          <p:grpSpPr>
            <a:xfrm>
              <a:off x="3343474" y="1236224"/>
              <a:ext cx="1847374" cy="1866640"/>
              <a:chOff x="3343474" y="1236224"/>
              <a:chExt cx="1847374" cy="1866640"/>
            </a:xfrm>
          </p:grpSpPr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60650387-AD38-264D-3EEB-BD01DE5CB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2472" y="1236689"/>
                <a:ext cx="202367" cy="41972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DF4FBE1F-9560-8C77-0073-3A3BBC6F9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2471" y="1656413"/>
                <a:ext cx="453234" cy="225727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5181F33E-16CA-EC66-B501-D4A39631A6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5616" y="1858780"/>
                <a:ext cx="520089" cy="113827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CF75752-E42F-FBC1-E009-4C2D70573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5616" y="2997050"/>
                <a:ext cx="260044" cy="105814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4828AC05-9F17-8B10-AD52-04254F979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3474" y="1656413"/>
                <a:ext cx="508996" cy="1146073"/>
              </a:xfrm>
              <a:prstGeom prst="line">
                <a:avLst/>
              </a:prstGeom>
              <a:ln w="28575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BE4CA4BF-B62A-081D-5CB1-6551B2CB9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474" y="2802486"/>
                <a:ext cx="475662" cy="202367"/>
              </a:xfrm>
              <a:prstGeom prst="line">
                <a:avLst/>
              </a:prstGeom>
              <a:ln w="28575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82297086-2C02-B825-9C04-2B20ECC95A97}"/>
                  </a:ext>
                </a:extLst>
              </p:cNvPr>
              <p:cNvCxnSpPr/>
              <p:nvPr/>
            </p:nvCxnSpPr>
            <p:spPr>
              <a:xfrm>
                <a:off x="3343474" y="1236689"/>
                <a:ext cx="1711126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765DA9F8-B036-F9F4-4E2B-244F787EB60A}"/>
                  </a:ext>
                </a:extLst>
              </p:cNvPr>
              <p:cNvCxnSpPr/>
              <p:nvPr/>
            </p:nvCxnSpPr>
            <p:spPr>
              <a:xfrm flipH="1">
                <a:off x="3898821" y="1280160"/>
                <a:ext cx="209358" cy="376253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CE5CA246-BEA3-3352-612F-969910784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9136" y="1699883"/>
                <a:ext cx="465422" cy="243553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9A8FD1F4-6971-E071-BAE5-FDA1E54753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7264" y="1943436"/>
                <a:ext cx="506099" cy="1086215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A234BEC4-96A8-81BA-1FE4-60755A51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474" y="3102864"/>
                <a:ext cx="1711126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CF579E7C-233C-6648-F7D7-6FCB1158B6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8560" y="1236224"/>
                <a:ext cx="0" cy="1866640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46A55F8D-3112-6219-5D94-B9BC181A678D}"/>
                  </a:ext>
                </a:extLst>
              </p:cNvPr>
              <p:cNvSpPr/>
              <p:nvPr/>
            </p:nvSpPr>
            <p:spPr>
              <a:xfrm>
                <a:off x="3870455" y="1236224"/>
                <a:ext cx="102453" cy="172854"/>
              </a:xfrm>
              <a:custGeom>
                <a:avLst/>
                <a:gdLst>
                  <a:gd name="connsiteX0" fmla="*/ 40383 w 289303"/>
                  <a:gd name="connsiteY0" fmla="*/ 0 h 335669"/>
                  <a:gd name="connsiteX1" fmla="*/ 20063 w 289303"/>
                  <a:gd name="connsiteY1" fmla="*/ 203200 h 335669"/>
                  <a:gd name="connsiteX2" fmla="*/ 289303 w 289303"/>
                  <a:gd name="connsiteY2" fmla="*/ 335280 h 33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303" h="335669">
                    <a:moveTo>
                      <a:pt x="40383" y="0"/>
                    </a:moveTo>
                    <a:cubicBezTo>
                      <a:pt x="9479" y="73660"/>
                      <a:pt x="-21424" y="147320"/>
                      <a:pt x="20063" y="203200"/>
                    </a:cubicBezTo>
                    <a:cubicBezTo>
                      <a:pt x="61550" y="259080"/>
                      <a:pt x="229190" y="342053"/>
                      <a:pt x="289303" y="335280"/>
                    </a:cubicBez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0247F8C2-7EA0-196F-E3D6-9EF5B998682C}"/>
                      </a:ext>
                    </a:extLst>
                  </p:cNvPr>
                  <p:cNvSpPr txBox="1"/>
                  <p:nvPr/>
                </p:nvSpPr>
                <p:spPr>
                  <a:xfrm>
                    <a:off x="4998608" y="2011423"/>
                    <a:ext cx="192240" cy="3876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0247F8C2-7EA0-196F-E3D6-9EF5B99868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8608" y="2011423"/>
                    <a:ext cx="192240" cy="38760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50" t="-3175" r="-6250" b="-158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346BDD70-97A4-9234-0F3A-4A6F8CACF79C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431" y="1355000"/>
                    <a:ext cx="192240" cy="2077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108" name="文本框 107">
                    <a:extLst>
                      <a:ext uri="{FF2B5EF4-FFF2-40B4-BE49-F238E27FC236}">
                        <a16:creationId xmlns:a16="http://schemas.microsoft.com/office/drawing/2014/main" id="{346BDD70-97A4-9234-0F3A-4A6F8CACF7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431" y="1355000"/>
                    <a:ext cx="192240" cy="20774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355" r="-3226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30A08928-15DA-836F-C283-67723722CA98}"/>
                      </a:ext>
                    </a:extLst>
                  </p:cNvPr>
                  <p:cNvSpPr txBox="1"/>
                  <p:nvPr/>
                </p:nvSpPr>
                <p:spPr>
                  <a:xfrm>
                    <a:off x="3898821" y="1805559"/>
                    <a:ext cx="192240" cy="2077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30A08928-15DA-836F-C283-67723722CA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8821" y="1805559"/>
                    <a:ext cx="192240" cy="20774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355" r="-3226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AC36D3CE-3A69-B971-ED88-B9C67C96A282}"/>
                      </a:ext>
                    </a:extLst>
                  </p:cNvPr>
                  <p:cNvSpPr txBox="1"/>
                  <p:nvPr/>
                </p:nvSpPr>
                <p:spPr>
                  <a:xfrm>
                    <a:off x="4205113" y="2354780"/>
                    <a:ext cx="192240" cy="2077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AC36D3CE-3A69-B971-ED88-B9C67C96A2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5113" y="2354780"/>
                    <a:ext cx="192240" cy="20774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355" r="-6452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5AA695AB-1CCD-6502-CCC3-3287813DE166}"/>
                      </a:ext>
                    </a:extLst>
                  </p:cNvPr>
                  <p:cNvSpPr txBox="1"/>
                  <p:nvPr/>
                </p:nvSpPr>
                <p:spPr>
                  <a:xfrm>
                    <a:off x="3727711" y="1258480"/>
                    <a:ext cx="192240" cy="2077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111" name="文本框 110">
                    <a:extLst>
                      <a:ext uri="{FF2B5EF4-FFF2-40B4-BE49-F238E27FC236}">
                        <a16:creationId xmlns:a16="http://schemas.microsoft.com/office/drawing/2014/main" id="{5AA695AB-1CCD-6502-CCC3-3287813DE1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7711" y="1258480"/>
                    <a:ext cx="192240" cy="2077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032" r="-12903" b="-1470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1E101CC8-CD99-5ABB-5C77-77C22D4E45B1}"/>
                  </a:ext>
                </a:extLst>
              </p:cNvPr>
              <p:cNvSpPr txBox="1"/>
              <p:nvPr/>
            </p:nvSpPr>
            <p:spPr>
              <a:xfrm>
                <a:off x="1640244" y="2908495"/>
                <a:ext cx="192240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1E101CC8-CD99-5ABB-5C77-77C22D4E4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244" y="2908495"/>
                <a:ext cx="192240" cy="207749"/>
              </a:xfrm>
              <a:prstGeom prst="rect">
                <a:avLst/>
              </a:prstGeom>
              <a:blipFill>
                <a:blip r:embed="rId7"/>
                <a:stretch>
                  <a:fillRect l="-6250" r="-3125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6" name="图片 115">
            <a:extLst>
              <a:ext uri="{FF2B5EF4-FFF2-40B4-BE49-F238E27FC236}">
                <a16:creationId xmlns:a16="http://schemas.microsoft.com/office/drawing/2014/main" id="{DA763EF5-A271-1F42-0D08-A5423627C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319" y="1620403"/>
            <a:ext cx="2437343" cy="1662683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7635E19F-0950-45A7-7DA5-714E7947E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438" y="2199530"/>
            <a:ext cx="1627966" cy="209588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A295EDA4-37F0-1EFA-BE18-6252633D4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85" y="2559221"/>
            <a:ext cx="3273499" cy="224554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2B95A254-8B8E-FB57-DE2E-F46214191A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992" y="2940938"/>
            <a:ext cx="3673414" cy="218419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177EF271-A793-1F55-86E1-45BAECDEC8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613" y="3328436"/>
            <a:ext cx="4330706" cy="295276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CFAF5537-BB14-9BA7-2161-941A0DBCD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026" y="3929730"/>
            <a:ext cx="6674017" cy="302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B3AC7BA6-3CE6-1412-1721-712233EC3B2C}"/>
              </a:ext>
            </a:extLst>
          </p:cNvPr>
          <p:cNvSpPr/>
          <p:nvPr/>
        </p:nvSpPr>
        <p:spPr>
          <a:xfrm>
            <a:off x="162142" y="1147445"/>
            <a:ext cx="8949959" cy="36391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4F72D83-8CD3-256D-EFDC-1B4842B91D95}"/>
              </a:ext>
            </a:extLst>
          </p:cNvPr>
          <p:cNvGrpSpPr/>
          <p:nvPr/>
        </p:nvGrpSpPr>
        <p:grpSpPr>
          <a:xfrm>
            <a:off x="2863847" y="108306"/>
            <a:ext cx="3416320" cy="577787"/>
            <a:chOff x="5280" y="205901"/>
            <a:chExt cx="3416320" cy="57778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5782CED-9625-239D-1417-E6EE64770488}"/>
                </a:ext>
              </a:extLst>
            </p:cNvPr>
            <p:cNvSpPr/>
            <p:nvPr/>
          </p:nvSpPr>
          <p:spPr bwMode="auto">
            <a:xfrm>
              <a:off x="5280" y="205901"/>
              <a:ext cx="341632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第二部分：平面移动的几何关系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3D54FAB-A7AB-A032-4229-C37E6A087A01}"/>
                </a:ext>
              </a:extLst>
            </p:cNvPr>
            <p:cNvSpPr/>
            <p:nvPr/>
          </p:nvSpPr>
          <p:spPr>
            <a:xfrm>
              <a:off x="617131" y="568244"/>
              <a:ext cx="219002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Geometric relation of plane movement</a:t>
              </a:r>
            </a:p>
          </p:txBody>
        </p:sp>
      </p:grpSp>
      <p:grpSp>
        <p:nvGrpSpPr>
          <p:cNvPr id="5" name="Group 74">
            <a:extLst>
              <a:ext uri="{FF2B5EF4-FFF2-40B4-BE49-F238E27FC236}">
                <a16:creationId xmlns:a16="http://schemas.microsoft.com/office/drawing/2014/main" id="{9AA6E980-E0DF-73BF-961C-E2303215CA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6" name="Freeform 75">
              <a:extLst>
                <a:ext uri="{FF2B5EF4-FFF2-40B4-BE49-F238E27FC236}">
                  <a16:creationId xmlns:a16="http://schemas.microsoft.com/office/drawing/2014/main" id="{2FCA52AD-CF1B-6A5D-218C-15F424479C29}"/>
                </a:ext>
              </a:extLst>
            </p:cNvPr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6">
              <a:extLst>
                <a:ext uri="{FF2B5EF4-FFF2-40B4-BE49-F238E27FC236}">
                  <a16:creationId xmlns:a16="http://schemas.microsoft.com/office/drawing/2014/main" id="{DFC55E4C-54F4-3329-4063-B2D15B285500}"/>
                </a:ext>
              </a:extLst>
            </p:cNvPr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77">
              <a:extLst>
                <a:ext uri="{FF2B5EF4-FFF2-40B4-BE49-F238E27FC236}">
                  <a16:creationId xmlns:a16="http://schemas.microsoft.com/office/drawing/2014/main" id="{4CCC7C7A-11C7-2021-A895-A5B79E954267}"/>
                </a:ext>
              </a:extLst>
            </p:cNvPr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78">
              <a:extLst>
                <a:ext uri="{FF2B5EF4-FFF2-40B4-BE49-F238E27FC236}">
                  <a16:creationId xmlns:a16="http://schemas.microsoft.com/office/drawing/2014/main" id="{331A6FFC-7AA7-D57F-4F27-EDAA209726A9}"/>
                </a:ext>
              </a:extLst>
            </p:cNvPr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79">
              <a:extLst>
                <a:ext uri="{FF2B5EF4-FFF2-40B4-BE49-F238E27FC236}">
                  <a16:creationId xmlns:a16="http://schemas.microsoft.com/office/drawing/2014/main" id="{05FEFDB2-291C-9087-A754-205AF5E8401C}"/>
                </a:ext>
              </a:extLst>
            </p:cNvPr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1E5B8FD8-C74E-6CD6-C896-20A846EE8B99}"/>
                </a:ext>
              </a:extLst>
            </p:cNvPr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C2F26ACE-4215-5FBD-A3DB-48C0646D1905}"/>
                </a:ext>
              </a:extLst>
            </p:cNvPr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2">
              <a:extLst>
                <a:ext uri="{FF2B5EF4-FFF2-40B4-BE49-F238E27FC236}">
                  <a16:creationId xmlns:a16="http://schemas.microsoft.com/office/drawing/2014/main" id="{D09B8E4E-0D4D-7422-EC08-D1D4BAFE93E0}"/>
                </a:ext>
              </a:extLst>
            </p:cNvPr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41E3F98A-1365-39EC-422E-C52EC1F03E4B}"/>
                </a:ext>
              </a:extLst>
            </p:cNvPr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C906C443-B865-17E3-9366-905739851F08}"/>
                </a:ext>
              </a:extLst>
            </p:cNvPr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63B5D603-A1F8-614D-7B48-34BF9834D73D}"/>
                </a:ext>
              </a:extLst>
            </p:cNvPr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9EBE3DB4-F5CE-4C7E-8693-4CD58866DC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AAC026F1-966B-B9DD-6E9D-91E3682E8B39}"/>
                </a:ext>
              </a:extLst>
            </p:cNvPr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88">
              <a:extLst>
                <a:ext uri="{FF2B5EF4-FFF2-40B4-BE49-F238E27FC236}">
                  <a16:creationId xmlns:a16="http://schemas.microsoft.com/office/drawing/2014/main" id="{921814F2-C517-D520-31E6-6387F1E7BAC9}"/>
                </a:ext>
              </a:extLst>
            </p:cNvPr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9">
              <a:extLst>
                <a:ext uri="{FF2B5EF4-FFF2-40B4-BE49-F238E27FC236}">
                  <a16:creationId xmlns:a16="http://schemas.microsoft.com/office/drawing/2014/main" id="{CED1E506-6497-19C6-EB0E-D7A5EF8A7B1C}"/>
                </a:ext>
              </a:extLst>
            </p:cNvPr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90">
              <a:extLst>
                <a:ext uri="{FF2B5EF4-FFF2-40B4-BE49-F238E27FC236}">
                  <a16:creationId xmlns:a16="http://schemas.microsoft.com/office/drawing/2014/main" id="{05D8D723-8763-F41A-50A7-96C6CA6E45EB}"/>
                </a:ext>
              </a:extLst>
            </p:cNvPr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91">
              <a:extLst>
                <a:ext uri="{FF2B5EF4-FFF2-40B4-BE49-F238E27FC236}">
                  <a16:creationId xmlns:a16="http://schemas.microsoft.com/office/drawing/2014/main" id="{FD28A8A9-6020-2D3E-0A81-7F3673CA58AE}"/>
                </a:ext>
              </a:extLst>
            </p:cNvPr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92">
              <a:extLst>
                <a:ext uri="{FF2B5EF4-FFF2-40B4-BE49-F238E27FC236}">
                  <a16:creationId xmlns:a16="http://schemas.microsoft.com/office/drawing/2014/main" id="{44E566EE-E783-A712-1ED8-9E708D62C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93">
              <a:extLst>
                <a:ext uri="{FF2B5EF4-FFF2-40B4-BE49-F238E27FC236}">
                  <a16:creationId xmlns:a16="http://schemas.microsoft.com/office/drawing/2014/main" id="{4DF51FFE-A6E3-3BA8-D7A2-AD4631DD9361}"/>
                </a:ext>
              </a:extLst>
            </p:cNvPr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94">
              <a:extLst>
                <a:ext uri="{FF2B5EF4-FFF2-40B4-BE49-F238E27FC236}">
                  <a16:creationId xmlns:a16="http://schemas.microsoft.com/office/drawing/2014/main" id="{6B6CD349-EA46-706C-389E-5D45C77BCFC8}"/>
                </a:ext>
              </a:extLst>
            </p:cNvPr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95">
              <a:extLst>
                <a:ext uri="{FF2B5EF4-FFF2-40B4-BE49-F238E27FC236}">
                  <a16:creationId xmlns:a16="http://schemas.microsoft.com/office/drawing/2014/main" id="{FCE0C81C-3D8D-26B2-FBB6-7DD28EEFE8D1}"/>
                </a:ext>
              </a:extLst>
            </p:cNvPr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96">
              <a:extLst>
                <a:ext uri="{FF2B5EF4-FFF2-40B4-BE49-F238E27FC236}">
                  <a16:creationId xmlns:a16="http://schemas.microsoft.com/office/drawing/2014/main" id="{8CAEC716-FA58-F9EF-5CCF-CA9024BFF6FF}"/>
                </a:ext>
              </a:extLst>
            </p:cNvPr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B675CCD0-8B7B-7F7F-1731-B0531481916E}"/>
                </a:ext>
              </a:extLst>
            </p:cNvPr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98">
              <a:extLst>
                <a:ext uri="{FF2B5EF4-FFF2-40B4-BE49-F238E27FC236}">
                  <a16:creationId xmlns:a16="http://schemas.microsoft.com/office/drawing/2014/main" id="{30F17D18-9A6D-40B6-FAB1-BFB4C0FE6870}"/>
                </a:ext>
              </a:extLst>
            </p:cNvPr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9">
              <a:extLst>
                <a:ext uri="{FF2B5EF4-FFF2-40B4-BE49-F238E27FC236}">
                  <a16:creationId xmlns:a16="http://schemas.microsoft.com/office/drawing/2014/main" id="{80066F9E-F5B8-689A-9F1B-E2C4F99D693B}"/>
                </a:ext>
              </a:extLst>
            </p:cNvPr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100">
              <a:extLst>
                <a:ext uri="{FF2B5EF4-FFF2-40B4-BE49-F238E27FC236}">
                  <a16:creationId xmlns:a16="http://schemas.microsoft.com/office/drawing/2014/main" id="{A6052404-32E0-6FC7-EDCA-71C60CF13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101">
              <a:extLst>
                <a:ext uri="{FF2B5EF4-FFF2-40B4-BE49-F238E27FC236}">
                  <a16:creationId xmlns:a16="http://schemas.microsoft.com/office/drawing/2014/main" id="{113C0235-B4DD-5C79-F80A-1933CABBD388}"/>
                </a:ext>
              </a:extLst>
            </p:cNvPr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85CA6462-4EFE-F47B-02AE-496B0449ECEF}"/>
                </a:ext>
              </a:extLst>
            </p:cNvPr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103">
              <a:extLst>
                <a:ext uri="{FF2B5EF4-FFF2-40B4-BE49-F238E27FC236}">
                  <a16:creationId xmlns:a16="http://schemas.microsoft.com/office/drawing/2014/main" id="{C9DFDD5F-488D-C0C4-B77C-C889BB4E94A0}"/>
                </a:ext>
              </a:extLst>
            </p:cNvPr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104">
              <a:extLst>
                <a:ext uri="{FF2B5EF4-FFF2-40B4-BE49-F238E27FC236}">
                  <a16:creationId xmlns:a16="http://schemas.microsoft.com/office/drawing/2014/main" id="{2EADA8AF-2804-3E4B-86EF-A5CE086A02AC}"/>
                </a:ext>
              </a:extLst>
            </p:cNvPr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105">
              <a:extLst>
                <a:ext uri="{FF2B5EF4-FFF2-40B4-BE49-F238E27FC236}">
                  <a16:creationId xmlns:a16="http://schemas.microsoft.com/office/drawing/2014/main" id="{AB6F9C55-1F4F-80F6-0D58-CEB134737F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623827BA-C777-CB6F-034E-927CA99A7CC4}"/>
                </a:ext>
              </a:extLst>
            </p:cNvPr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107">
              <a:extLst>
                <a:ext uri="{FF2B5EF4-FFF2-40B4-BE49-F238E27FC236}">
                  <a16:creationId xmlns:a16="http://schemas.microsoft.com/office/drawing/2014/main" id="{2F8A27A2-D09C-57FB-8C9B-BA0F0FAB7AD1}"/>
                </a:ext>
              </a:extLst>
            </p:cNvPr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108">
              <a:extLst>
                <a:ext uri="{FF2B5EF4-FFF2-40B4-BE49-F238E27FC236}">
                  <a16:creationId xmlns:a16="http://schemas.microsoft.com/office/drawing/2014/main" id="{A3FB298D-32EA-F684-3B56-3C99D20925E7}"/>
                </a:ext>
              </a:extLst>
            </p:cNvPr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9">
              <a:extLst>
                <a:ext uri="{FF2B5EF4-FFF2-40B4-BE49-F238E27FC236}">
                  <a16:creationId xmlns:a16="http://schemas.microsoft.com/office/drawing/2014/main" id="{5475EFEE-0BE0-181D-5067-C717E17E799A}"/>
                </a:ext>
              </a:extLst>
            </p:cNvPr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10">
              <a:extLst>
                <a:ext uri="{FF2B5EF4-FFF2-40B4-BE49-F238E27FC236}">
                  <a16:creationId xmlns:a16="http://schemas.microsoft.com/office/drawing/2014/main" id="{B9B0B507-2996-9675-6B6E-BDAAAFB09568}"/>
                </a:ext>
              </a:extLst>
            </p:cNvPr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11">
              <a:extLst>
                <a:ext uri="{FF2B5EF4-FFF2-40B4-BE49-F238E27FC236}">
                  <a16:creationId xmlns:a16="http://schemas.microsoft.com/office/drawing/2014/main" id="{6E1267DD-1880-AE27-6530-38BE1347F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12">
              <a:extLst>
                <a:ext uri="{FF2B5EF4-FFF2-40B4-BE49-F238E27FC236}">
                  <a16:creationId xmlns:a16="http://schemas.microsoft.com/office/drawing/2014/main" id="{F239536A-2B50-6CEC-11D0-BFEA73B5DADA}"/>
                </a:ext>
              </a:extLst>
            </p:cNvPr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13">
              <a:extLst>
                <a:ext uri="{FF2B5EF4-FFF2-40B4-BE49-F238E27FC236}">
                  <a16:creationId xmlns:a16="http://schemas.microsoft.com/office/drawing/2014/main" id="{0AB55E6A-0AE0-A247-1913-4155A2FEB74D}"/>
                </a:ext>
              </a:extLst>
            </p:cNvPr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DB0B7EB4-5F69-0522-A58A-EE2E80E42336}"/>
                </a:ext>
              </a:extLst>
            </p:cNvPr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15">
              <a:extLst>
                <a:ext uri="{FF2B5EF4-FFF2-40B4-BE49-F238E27FC236}">
                  <a16:creationId xmlns:a16="http://schemas.microsoft.com/office/drawing/2014/main" id="{E71D918F-005D-8B42-F347-DB95BF356D67}"/>
                </a:ext>
              </a:extLst>
            </p:cNvPr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16">
              <a:extLst>
                <a:ext uri="{FF2B5EF4-FFF2-40B4-BE49-F238E27FC236}">
                  <a16:creationId xmlns:a16="http://schemas.microsoft.com/office/drawing/2014/main" id="{0CEBA3BD-17F6-FFF3-9108-532341292F8C}"/>
                </a:ext>
              </a:extLst>
            </p:cNvPr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01880684-09D9-7DCC-A6A4-2EC6F08B0FCE}"/>
                </a:ext>
              </a:extLst>
            </p:cNvPr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22809F23-271D-1FB8-E261-2373BF87176A}"/>
                </a:ext>
              </a:extLst>
            </p:cNvPr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B8607E09-5355-77A2-810B-43C7F53A7A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20">
              <a:extLst>
                <a:ext uri="{FF2B5EF4-FFF2-40B4-BE49-F238E27FC236}">
                  <a16:creationId xmlns:a16="http://schemas.microsoft.com/office/drawing/2014/main" id="{9344C52F-987D-643A-63ED-21F91B1FDCDA}"/>
                </a:ext>
              </a:extLst>
            </p:cNvPr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21">
              <a:extLst>
                <a:ext uri="{FF2B5EF4-FFF2-40B4-BE49-F238E27FC236}">
                  <a16:creationId xmlns:a16="http://schemas.microsoft.com/office/drawing/2014/main" id="{5B5FE4D8-3B30-0250-1154-D5300B0DEEB6}"/>
                </a:ext>
              </a:extLst>
            </p:cNvPr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22">
              <a:extLst>
                <a:ext uri="{FF2B5EF4-FFF2-40B4-BE49-F238E27FC236}">
                  <a16:creationId xmlns:a16="http://schemas.microsoft.com/office/drawing/2014/main" id="{67CF3F5F-9207-DFEA-385A-B34CC53CB301}"/>
                </a:ext>
              </a:extLst>
            </p:cNvPr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23">
              <a:extLst>
                <a:ext uri="{FF2B5EF4-FFF2-40B4-BE49-F238E27FC236}">
                  <a16:creationId xmlns:a16="http://schemas.microsoft.com/office/drawing/2014/main" id="{AFD3E4BC-CBD7-4702-F011-2F3F73B1E357}"/>
                </a:ext>
              </a:extLst>
            </p:cNvPr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24">
              <a:extLst>
                <a:ext uri="{FF2B5EF4-FFF2-40B4-BE49-F238E27FC236}">
                  <a16:creationId xmlns:a16="http://schemas.microsoft.com/office/drawing/2014/main" id="{5357FDF3-654B-AC1E-3000-9F59B1EBCDC0}"/>
                </a:ext>
              </a:extLst>
            </p:cNvPr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25">
              <a:extLst>
                <a:ext uri="{FF2B5EF4-FFF2-40B4-BE49-F238E27FC236}">
                  <a16:creationId xmlns:a16="http://schemas.microsoft.com/office/drawing/2014/main" id="{06EEEACC-818F-737B-7A66-994582E5AA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26">
              <a:extLst>
                <a:ext uri="{FF2B5EF4-FFF2-40B4-BE49-F238E27FC236}">
                  <a16:creationId xmlns:a16="http://schemas.microsoft.com/office/drawing/2014/main" id="{675EF5C9-5DC7-B27C-B4C5-2666C2779E0C}"/>
                </a:ext>
              </a:extLst>
            </p:cNvPr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27">
              <a:extLst>
                <a:ext uri="{FF2B5EF4-FFF2-40B4-BE49-F238E27FC236}">
                  <a16:creationId xmlns:a16="http://schemas.microsoft.com/office/drawing/2014/main" id="{B25182B7-6D2B-6203-18AF-DE1E5AB086D2}"/>
                </a:ext>
              </a:extLst>
            </p:cNvPr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28">
              <a:extLst>
                <a:ext uri="{FF2B5EF4-FFF2-40B4-BE49-F238E27FC236}">
                  <a16:creationId xmlns:a16="http://schemas.microsoft.com/office/drawing/2014/main" id="{C2919F7A-F8BB-D9BF-32F9-4890B05C3596}"/>
                </a:ext>
              </a:extLst>
            </p:cNvPr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9">
              <a:extLst>
                <a:ext uri="{FF2B5EF4-FFF2-40B4-BE49-F238E27FC236}">
                  <a16:creationId xmlns:a16="http://schemas.microsoft.com/office/drawing/2014/main" id="{AFD6DDCD-87F4-798A-A5A6-69A7D7CE4603}"/>
                </a:ext>
              </a:extLst>
            </p:cNvPr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30">
              <a:extLst>
                <a:ext uri="{FF2B5EF4-FFF2-40B4-BE49-F238E27FC236}">
                  <a16:creationId xmlns:a16="http://schemas.microsoft.com/office/drawing/2014/main" id="{DFED87D4-261A-C2F2-908F-1926B4B66149}"/>
                </a:ext>
              </a:extLst>
            </p:cNvPr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31">
              <a:extLst>
                <a:ext uri="{FF2B5EF4-FFF2-40B4-BE49-F238E27FC236}">
                  <a16:creationId xmlns:a16="http://schemas.microsoft.com/office/drawing/2014/main" id="{A3782D26-9FD0-3D40-1D30-4A398E36C616}"/>
                </a:ext>
              </a:extLst>
            </p:cNvPr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32">
              <a:extLst>
                <a:ext uri="{FF2B5EF4-FFF2-40B4-BE49-F238E27FC236}">
                  <a16:creationId xmlns:a16="http://schemas.microsoft.com/office/drawing/2014/main" id="{E065EA3E-52EB-2670-9591-9C562EE5819E}"/>
                </a:ext>
              </a:extLst>
            </p:cNvPr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33">
              <a:extLst>
                <a:ext uri="{FF2B5EF4-FFF2-40B4-BE49-F238E27FC236}">
                  <a16:creationId xmlns:a16="http://schemas.microsoft.com/office/drawing/2014/main" id="{61F333CA-B7A8-2E34-54DC-94689453E209}"/>
                </a:ext>
              </a:extLst>
            </p:cNvPr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34">
              <a:extLst>
                <a:ext uri="{FF2B5EF4-FFF2-40B4-BE49-F238E27FC236}">
                  <a16:creationId xmlns:a16="http://schemas.microsoft.com/office/drawing/2014/main" id="{775C0D9A-7F34-74FE-4ECE-1AEF68857693}"/>
                </a:ext>
              </a:extLst>
            </p:cNvPr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35">
              <a:extLst>
                <a:ext uri="{FF2B5EF4-FFF2-40B4-BE49-F238E27FC236}">
                  <a16:creationId xmlns:a16="http://schemas.microsoft.com/office/drawing/2014/main" id="{A71238B6-DFE1-EF3E-6C95-DDD153A754F7}"/>
                </a:ext>
              </a:extLst>
            </p:cNvPr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36">
              <a:extLst>
                <a:ext uri="{FF2B5EF4-FFF2-40B4-BE49-F238E27FC236}">
                  <a16:creationId xmlns:a16="http://schemas.microsoft.com/office/drawing/2014/main" id="{A64C2B11-41DF-11FF-E36A-7E9925C646A4}"/>
                </a:ext>
              </a:extLst>
            </p:cNvPr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37">
              <a:extLst>
                <a:ext uri="{FF2B5EF4-FFF2-40B4-BE49-F238E27FC236}">
                  <a16:creationId xmlns:a16="http://schemas.microsoft.com/office/drawing/2014/main" id="{70F043AC-AC9A-17CC-DBEC-07F3393C65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38">
              <a:extLst>
                <a:ext uri="{FF2B5EF4-FFF2-40B4-BE49-F238E27FC236}">
                  <a16:creationId xmlns:a16="http://schemas.microsoft.com/office/drawing/2014/main" id="{D198AE83-F1EF-7BFA-9506-90CA41899E89}"/>
                </a:ext>
              </a:extLst>
            </p:cNvPr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9">
              <a:extLst>
                <a:ext uri="{FF2B5EF4-FFF2-40B4-BE49-F238E27FC236}">
                  <a16:creationId xmlns:a16="http://schemas.microsoft.com/office/drawing/2014/main" id="{8C80CBF2-CFBF-7000-636A-F2D0AA954CF9}"/>
                </a:ext>
              </a:extLst>
            </p:cNvPr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40">
              <a:extLst>
                <a:ext uri="{FF2B5EF4-FFF2-40B4-BE49-F238E27FC236}">
                  <a16:creationId xmlns:a16="http://schemas.microsoft.com/office/drawing/2014/main" id="{E8603BBB-FB6B-3FBF-8263-00E26E3EC891}"/>
                </a:ext>
              </a:extLst>
            </p:cNvPr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41">
              <a:extLst>
                <a:ext uri="{FF2B5EF4-FFF2-40B4-BE49-F238E27FC236}">
                  <a16:creationId xmlns:a16="http://schemas.microsoft.com/office/drawing/2014/main" id="{1F824586-C5A9-2FFE-C743-02B7F9420263}"/>
                </a:ext>
              </a:extLst>
            </p:cNvPr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58F89518-9251-FF9F-E8E1-4BF4EF04A8E6}"/>
              </a:ext>
            </a:extLst>
          </p:cNvPr>
          <p:cNvSpPr/>
          <p:nvPr/>
        </p:nvSpPr>
        <p:spPr>
          <a:xfrm>
            <a:off x="213266" y="115873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机械臂在水平面的运动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D8F24BC2-0310-646B-B40B-4321C08B8A6C}"/>
              </a:ext>
            </a:extLst>
          </p:cNvPr>
          <p:cNvCxnSpPr/>
          <p:nvPr/>
        </p:nvCxnSpPr>
        <p:spPr>
          <a:xfrm>
            <a:off x="344543" y="1625253"/>
            <a:ext cx="20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>
            <a:extLst>
              <a:ext uri="{FF2B5EF4-FFF2-40B4-BE49-F238E27FC236}">
                <a16:creationId xmlns:a16="http://schemas.microsoft.com/office/drawing/2014/main" id="{BE88DF7C-4F31-715A-EF6A-1B97833C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3" y="2020079"/>
            <a:ext cx="2841775" cy="1587785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CBD13088-99C5-2F05-C09C-9B4FF2A73384}"/>
              </a:ext>
            </a:extLst>
          </p:cNvPr>
          <p:cNvSpPr txBox="1"/>
          <p:nvPr/>
        </p:nvSpPr>
        <p:spPr>
          <a:xfrm>
            <a:off x="247534" y="172853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/>
              <a:t>回顾样例视频：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84A39AE-5A25-B72C-DD66-18A3DEEA9DAC}"/>
              </a:ext>
            </a:extLst>
          </p:cNvPr>
          <p:cNvSpPr txBox="1"/>
          <p:nvPr/>
        </p:nvSpPr>
        <p:spPr>
          <a:xfrm>
            <a:off x="3756306" y="1403653"/>
            <a:ext cx="646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/>
              <a:t>抬腿：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B674BEF-FF7B-0F99-639B-13936ECFE586}"/>
                  </a:ext>
                </a:extLst>
              </p:cNvPr>
              <p:cNvSpPr txBox="1"/>
              <p:nvPr/>
            </p:nvSpPr>
            <p:spPr>
              <a:xfrm>
                <a:off x="3790033" y="3938292"/>
                <a:ext cx="25683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/>
                  <a:t>以支撑点为轴旋转（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1200" b="1" dirty="0"/>
                          <m:t>θ</m:t>
                        </m:r>
                      </m:e>
                      <m:sub>
                        <m:r>
                          <a:rPr lang="en-US" altLang="zh-CN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200" b="1" dirty="0"/>
                  <a:t>旋转</a:t>
                </a:r>
                <a:r>
                  <a:rPr lang="en-US" altLang="zh-CN" sz="1200" b="1" dirty="0"/>
                  <a:t>180</a:t>
                </a:r>
                <a:r>
                  <a:rPr lang="zh-CN" altLang="en-US" sz="1200" b="1" dirty="0"/>
                  <a:t>度）</a:t>
                </a: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B674BEF-FF7B-0F99-639B-13936ECF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033" y="3938292"/>
                <a:ext cx="2568332" cy="276999"/>
              </a:xfrm>
              <a:prstGeom prst="rect">
                <a:avLst/>
              </a:prstGeom>
              <a:blipFill>
                <a:blip r:embed="rId3"/>
                <a:stretch>
                  <a:fillRect l="-23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E6259E1F-AE26-DB55-C208-B55B8D95FC87}"/>
              </a:ext>
            </a:extLst>
          </p:cNvPr>
          <p:cNvGrpSpPr/>
          <p:nvPr/>
        </p:nvGrpSpPr>
        <p:grpSpPr>
          <a:xfrm>
            <a:off x="3820350" y="1728538"/>
            <a:ext cx="2296298" cy="1612133"/>
            <a:chOff x="3820350" y="1728538"/>
            <a:chExt cx="2296298" cy="1612133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CE396EDF-07E2-DA8D-F7B4-A0048A72F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88" r="2122" b="3888"/>
            <a:stretch/>
          </p:blipFill>
          <p:spPr>
            <a:xfrm>
              <a:off x="3820350" y="1728538"/>
              <a:ext cx="2296298" cy="1612133"/>
            </a:xfrm>
            <a:prstGeom prst="rect">
              <a:avLst/>
            </a:prstGeom>
          </p:spPr>
        </p:pic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199162D4-FA39-A0D7-31C6-8E3132B53185}"/>
                </a:ext>
              </a:extLst>
            </p:cNvPr>
            <p:cNvCxnSpPr>
              <a:cxnSpLocks/>
            </p:cNvCxnSpPr>
            <p:nvPr/>
          </p:nvCxnSpPr>
          <p:spPr>
            <a:xfrm>
              <a:off x="4402638" y="1867037"/>
              <a:ext cx="0" cy="10999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0F6398E0-46A3-BF05-5495-C13ADE73A941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64" y="1867037"/>
              <a:ext cx="0" cy="10999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79665-F9A0-4D9C-CBF5-7CCDEF930E69}"/>
                    </a:ext>
                  </a:extLst>
                </p:cNvPr>
                <p:cNvSpPr txBox="1"/>
                <p:nvPr/>
              </p:nvSpPr>
              <p:spPr>
                <a:xfrm>
                  <a:off x="4444882" y="2073154"/>
                  <a:ext cx="192240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C0379665-F9A0-4D9C-CBF5-7CCDEF930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882" y="2073154"/>
                  <a:ext cx="192240" cy="20774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12500" b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D465645A-E48F-A051-4521-BAE40FDB78C4}"/>
                    </a:ext>
                  </a:extLst>
                </p:cNvPr>
                <p:cNvSpPr txBox="1"/>
                <p:nvPr/>
              </p:nvSpPr>
              <p:spPr>
                <a:xfrm>
                  <a:off x="5308481" y="2232611"/>
                  <a:ext cx="192240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D465645A-E48F-A051-4521-BAE40FDB7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481" y="2232611"/>
                  <a:ext cx="192240" cy="207749"/>
                </a:xfrm>
                <a:prstGeom prst="rect">
                  <a:avLst/>
                </a:prstGeom>
                <a:blipFill>
                  <a:blip r:embed="rId6"/>
                  <a:stretch>
                    <a:fillRect l="-29032" r="-16129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B7A72484-CAF0-6FDA-F0F6-EAA8DE6281CD}"/>
                    </a:ext>
                  </a:extLst>
                </p:cNvPr>
                <p:cNvSpPr txBox="1"/>
                <p:nvPr/>
              </p:nvSpPr>
              <p:spPr>
                <a:xfrm>
                  <a:off x="4881566" y="2226714"/>
                  <a:ext cx="192240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B7A72484-CAF0-6FDA-F0F6-EAA8DE628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566" y="2226714"/>
                  <a:ext cx="192240" cy="207749"/>
                </a:xfrm>
                <a:prstGeom prst="rect">
                  <a:avLst/>
                </a:prstGeom>
                <a:blipFill>
                  <a:blip r:embed="rId7"/>
                  <a:stretch>
                    <a:fillRect l="-29032" r="-16129" b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1A083EF3-FA7D-7A08-FA18-ED1D6211F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0518" y="1873824"/>
              <a:ext cx="469669" cy="109319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970E793-F850-F1A9-72AF-27562F01CF1B}"/>
                </a:ext>
              </a:extLst>
            </p:cNvPr>
            <p:cNvCxnSpPr>
              <a:cxnSpLocks/>
            </p:cNvCxnSpPr>
            <p:nvPr/>
          </p:nvCxnSpPr>
          <p:spPr>
            <a:xfrm>
              <a:off x="4966640" y="1900899"/>
              <a:ext cx="502751" cy="103069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A3610C1D-0F9D-7206-3D6A-FF589F151B4E}"/>
                </a:ext>
              </a:extLst>
            </p:cNvPr>
            <p:cNvSpPr/>
            <p:nvPr/>
          </p:nvSpPr>
          <p:spPr>
            <a:xfrm rot="1018002">
              <a:off x="4434840" y="2514307"/>
              <a:ext cx="172720" cy="40933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3E274A32-2F4A-5F09-C67A-EAF94E1C87AB}"/>
                </a:ext>
              </a:extLst>
            </p:cNvPr>
            <p:cNvSpPr/>
            <p:nvPr/>
          </p:nvSpPr>
          <p:spPr>
            <a:xfrm rot="11013327">
              <a:off x="4851608" y="2017864"/>
              <a:ext cx="172720" cy="40933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4EFE1380-7965-4292-792E-DB0DEA3D18B5}"/>
                </a:ext>
              </a:extLst>
            </p:cNvPr>
            <p:cNvSpPr/>
            <p:nvPr/>
          </p:nvSpPr>
          <p:spPr>
            <a:xfrm rot="20437092">
              <a:off x="5344222" y="2556642"/>
              <a:ext cx="172720" cy="40933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FAEDB476-332A-BBAF-8F9F-94A1E19CDB38}"/>
              </a:ext>
            </a:extLst>
          </p:cNvPr>
          <p:cNvGrpSpPr/>
          <p:nvPr/>
        </p:nvGrpSpPr>
        <p:grpSpPr>
          <a:xfrm>
            <a:off x="6280167" y="1728537"/>
            <a:ext cx="2573877" cy="1612133"/>
            <a:chOff x="6280167" y="1728537"/>
            <a:chExt cx="2573877" cy="1612133"/>
          </a:xfrm>
        </p:grpSpPr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E8495A49-F0DC-B095-4BDA-CEC47EAF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0167" y="1728537"/>
              <a:ext cx="2573877" cy="1612133"/>
            </a:xfrm>
            <a:prstGeom prst="rect">
              <a:avLst/>
            </a:prstGeom>
          </p:spPr>
        </p:pic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6642091C-E681-B4F5-A6F6-F4A2B73C0C54}"/>
                </a:ext>
              </a:extLst>
            </p:cNvPr>
            <p:cNvCxnSpPr>
              <a:cxnSpLocks/>
            </p:cNvCxnSpPr>
            <p:nvPr/>
          </p:nvCxnSpPr>
          <p:spPr>
            <a:xfrm>
              <a:off x="7152158" y="1851269"/>
              <a:ext cx="0" cy="859268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1EE1EA0E-8DAA-6B14-EA73-F62F518EDEC6}"/>
                </a:ext>
              </a:extLst>
            </p:cNvPr>
            <p:cNvCxnSpPr>
              <a:cxnSpLocks/>
            </p:cNvCxnSpPr>
            <p:nvPr/>
          </p:nvCxnSpPr>
          <p:spPr>
            <a:xfrm>
              <a:off x="8162315" y="1900899"/>
              <a:ext cx="0" cy="10999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902BDB38-573D-1C42-5116-3BA152245B90}"/>
                    </a:ext>
                  </a:extLst>
                </p:cNvPr>
                <p:cNvSpPr txBox="1"/>
                <p:nvPr/>
              </p:nvSpPr>
              <p:spPr>
                <a:xfrm>
                  <a:off x="7633648" y="2503978"/>
                  <a:ext cx="192240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902BDB38-573D-1C42-5116-3BA152245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648" y="2503978"/>
                  <a:ext cx="19224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25000" r="-12500" b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066657E-C523-8146-8F34-9CBDC45F9DBB}"/>
                    </a:ext>
                  </a:extLst>
                </p:cNvPr>
                <p:cNvSpPr txBox="1"/>
                <p:nvPr/>
              </p:nvSpPr>
              <p:spPr>
                <a:xfrm>
                  <a:off x="7153395" y="1873824"/>
                  <a:ext cx="666798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1066657E-C523-8146-8F34-9CBDC45F9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395" y="1873824"/>
                  <a:ext cx="666798" cy="207749"/>
                </a:xfrm>
                <a:prstGeom prst="rect">
                  <a:avLst/>
                </a:prstGeom>
                <a:blipFill>
                  <a:blip r:embed="rId10"/>
                  <a:stretch>
                    <a:fillRect b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B0E6D5D-9F21-0AD6-322F-8947ABB81162}"/>
                    </a:ext>
                  </a:extLst>
                </p:cNvPr>
                <p:cNvSpPr txBox="1"/>
                <p:nvPr/>
              </p:nvSpPr>
              <p:spPr>
                <a:xfrm>
                  <a:off x="8081595" y="2190504"/>
                  <a:ext cx="666798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US" altLang="zh-CN" b="0" dirty="0"/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B0E6D5D-9F21-0AD6-322F-8947ABB81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595" y="2190504"/>
                  <a:ext cx="666798" cy="207749"/>
                </a:xfrm>
                <a:prstGeom prst="rect">
                  <a:avLst/>
                </a:prstGeom>
                <a:blipFill>
                  <a:blip r:embed="rId11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A211488F-8CDA-7F0B-0E32-FBE790B50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5974" y="1900899"/>
              <a:ext cx="841642" cy="774725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360511E1-FCBF-F496-5613-7359A7F69645}"/>
                </a:ext>
              </a:extLst>
            </p:cNvPr>
            <p:cNvCxnSpPr>
              <a:cxnSpLocks/>
            </p:cNvCxnSpPr>
            <p:nvPr/>
          </p:nvCxnSpPr>
          <p:spPr>
            <a:xfrm>
              <a:off x="7979337" y="1900899"/>
              <a:ext cx="129733" cy="109998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58AF26ED-6EA3-570E-3C83-EE354DB7A410}"/>
                </a:ext>
              </a:extLst>
            </p:cNvPr>
            <p:cNvSpPr/>
            <p:nvPr/>
          </p:nvSpPr>
          <p:spPr>
            <a:xfrm rot="2115644">
              <a:off x="7179461" y="2400016"/>
              <a:ext cx="172720" cy="40933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0BB906D-6C3F-41F1-EC36-DDDF815BB536}"/>
                </a:ext>
              </a:extLst>
            </p:cNvPr>
            <p:cNvSpPr/>
            <p:nvPr/>
          </p:nvSpPr>
          <p:spPr>
            <a:xfrm rot="12468127">
              <a:off x="7805205" y="2073151"/>
              <a:ext cx="172720" cy="40933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1BB600A-0060-B886-C574-B6BF8732FE4C}"/>
                </a:ext>
              </a:extLst>
            </p:cNvPr>
            <p:cNvSpPr/>
            <p:nvPr/>
          </p:nvSpPr>
          <p:spPr>
            <a:xfrm rot="577119">
              <a:off x="8066558" y="2268764"/>
              <a:ext cx="108429" cy="96190"/>
            </a:xfrm>
            <a:custGeom>
              <a:avLst/>
              <a:gdLst>
                <a:gd name="connsiteX0" fmla="*/ 0 w 172720"/>
                <a:gd name="connsiteY0" fmla="*/ 40933 h 40933"/>
                <a:gd name="connsiteX1" fmla="*/ 71120 w 172720"/>
                <a:gd name="connsiteY1" fmla="*/ 293 h 40933"/>
                <a:gd name="connsiteX2" fmla="*/ 172720 w 172720"/>
                <a:gd name="connsiteY2" fmla="*/ 25693 h 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720" h="40933">
                  <a:moveTo>
                    <a:pt x="0" y="40933"/>
                  </a:moveTo>
                  <a:cubicBezTo>
                    <a:pt x="21166" y="21883"/>
                    <a:pt x="42333" y="2833"/>
                    <a:pt x="71120" y="293"/>
                  </a:cubicBezTo>
                  <a:cubicBezTo>
                    <a:pt x="99907" y="-2247"/>
                    <a:pt x="139700" y="12146"/>
                    <a:pt x="172720" y="25693"/>
                  </a:cubicBezTo>
                </a:path>
              </a:pathLst>
            </a:cu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8D1133C1-F948-0CBB-CDD0-2D91D7564EC1}"/>
                  </a:ext>
                </a:extLst>
              </p:cNvPr>
              <p:cNvSpPr txBox="1"/>
              <p:nvPr/>
            </p:nvSpPr>
            <p:spPr>
              <a:xfrm>
                <a:off x="3800895" y="3561378"/>
                <a:ext cx="19078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200" b="1" dirty="0"/>
                  <a:t>只需要改变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1200" b="1" dirty="0"/>
                          <m:t>θ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200" b="1" i="1" dirty="0">
                    <a:latin typeface="Cambria Math" panose="020405030504060302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2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altLang="zh-CN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sz="1200" b="1" dirty="0"/>
                          <m:t>θ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zh-CN" altLang="en-US" sz="1200" b="1" dirty="0"/>
                  <a:t>即可：</a:t>
                </a:r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8D1133C1-F948-0CBB-CDD0-2D91D7564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95" y="3561378"/>
                <a:ext cx="1907895" cy="276999"/>
              </a:xfrm>
              <a:prstGeom prst="rect">
                <a:avLst/>
              </a:prstGeom>
              <a:blipFill>
                <a:blip r:embed="rId12"/>
                <a:stretch>
                  <a:fillRect l="-321" r="-321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文本框 130">
            <a:extLst>
              <a:ext uri="{FF2B5EF4-FFF2-40B4-BE49-F238E27FC236}">
                <a16:creationId xmlns:a16="http://schemas.microsoft.com/office/drawing/2014/main" id="{427B2D36-D788-A09E-472E-1ECEC16DADFA}"/>
              </a:ext>
            </a:extLst>
          </p:cNvPr>
          <p:cNvSpPr txBox="1"/>
          <p:nvPr/>
        </p:nvSpPr>
        <p:spPr>
          <a:xfrm>
            <a:off x="3788720" y="4332736"/>
            <a:ext cx="1569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/>
              <a:t>落脚：抬腿的逆过程</a:t>
            </a:r>
          </a:p>
        </p:txBody>
      </p:sp>
    </p:spTree>
    <p:extLst>
      <p:ext uri="{BB962C8B-B14F-4D97-AF65-F5344CB8AC3E}">
        <p14:creationId xmlns:p14="http://schemas.microsoft.com/office/powerpoint/2010/main" val="30428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126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87582" y="1072649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4" name="矩形 113"/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/>
          <p:cNvSpPr/>
          <p:nvPr/>
        </p:nvSpPr>
        <p:spPr>
          <a:xfrm>
            <a:off x="4001171" y="47763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E7BD117E-975B-B92C-982E-16E8E7C4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02" y="1323615"/>
            <a:ext cx="5730737" cy="3116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87582" y="1072649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/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4" name="矩形 113"/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/>
          <p:cNvSpPr/>
          <p:nvPr/>
        </p:nvSpPr>
        <p:spPr>
          <a:xfrm>
            <a:off x="4001171" y="477638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65DCB17-9108-BAF7-31C3-B389211A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33" y="1603248"/>
            <a:ext cx="7922256" cy="2608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243</Words>
  <Application>Microsoft Office PowerPoint</Application>
  <PresentationFormat>全屏显示(16:9)</PresentationFormat>
  <Paragraphs>64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微软雅黑</vt:lpstr>
      <vt:lpstr>Arial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刘 祥洲</cp:lastModifiedBy>
  <cp:revision>34</cp:revision>
  <dcterms:created xsi:type="dcterms:W3CDTF">2022-12-28T12:56:26Z</dcterms:created>
  <dcterms:modified xsi:type="dcterms:W3CDTF">2022-12-30T02:04:35Z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/>
  </property>
</Properties>
</file>